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228600" y="152400"/>
            <a:ext cx="8610600" cy="1066800"/>
            <a:chOff x="1197" y="340"/>
            <a:chExt cx="9465" cy="1275"/>
          </a:xfrm>
        </p:grpSpPr>
        <p:pic>
          <p:nvPicPr>
            <p:cNvPr id="5" name="Picture 5" descr="Krug PLAVI"/>
            <p:cNvPicPr>
              <a:picLocks noChangeAspect="1" noChangeArrowheads="1"/>
            </p:cNvPicPr>
            <p:nvPr/>
          </p:nvPicPr>
          <p:blipFill>
            <a:blip r:embed="rId2" cstate="print">
              <a:lum bright="24000" contrast="-12000"/>
            </a:blip>
            <a:srcRect/>
            <a:stretch>
              <a:fillRect/>
            </a:stretch>
          </p:blipFill>
          <p:spPr bwMode="auto">
            <a:xfrm>
              <a:off x="1197" y="478"/>
              <a:ext cx="1025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249" y="340"/>
              <a:ext cx="1305" cy="1275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57" y="949"/>
              <a:ext cx="8505" cy="70"/>
            </a:xfrm>
            <a:prstGeom prst="rect">
              <a:avLst/>
            </a:prstGeom>
            <a:gradFill rotWithShape="1">
              <a:gsLst>
                <a:gs pos="0">
                  <a:srgbClr val="378BFB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2270" y="1177"/>
              <a:ext cx="435" cy="412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486" y="579"/>
              <a:ext cx="7130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УНИВЕРЗИТЕТ У БЕОГРАДУ - САОБРАЋАЈНИ ФАКУЛТЕТ</a:t>
              </a:r>
              <a:endParaRPr lang="en-US" dirty="0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7312" y="886"/>
              <a:ext cx="3305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defRPr/>
              </a:pPr>
              <a:endParaRPr lang="en-US" sz="1000" b="1" dirty="0"/>
            </a:p>
            <a:p>
              <a:pPr>
                <a:defRPr/>
              </a:pPr>
              <a:r>
                <a:rPr lang="sr-Cyrl-CS" sz="1600" b="1" dirty="0"/>
                <a:t>Мастер академске студије</a:t>
              </a:r>
              <a:endParaRPr lang="en-US" sz="1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14300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b="1"/>
            </a:lvl1pPr>
          </a:lstStyle>
          <a:p>
            <a:pPr>
              <a:defRPr/>
            </a:pPr>
            <a:r>
              <a:rPr lang="sr-Cyrl-CS"/>
              <a:t>Модул:</a:t>
            </a: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304800" y="0"/>
            <a:ext cx="8839200" cy="1066800"/>
            <a:chOff x="1197" y="340"/>
            <a:chExt cx="9465" cy="1275"/>
          </a:xfrm>
        </p:grpSpPr>
        <p:pic>
          <p:nvPicPr>
            <p:cNvPr id="5" name="Picture 5" descr="Krug PLAVI"/>
            <p:cNvPicPr>
              <a:picLocks noChangeAspect="1" noChangeArrowheads="1"/>
            </p:cNvPicPr>
            <p:nvPr/>
          </p:nvPicPr>
          <p:blipFill>
            <a:blip r:embed="rId2" cstate="print">
              <a:lum bright="24000" contrast="-12000"/>
            </a:blip>
            <a:srcRect/>
            <a:stretch>
              <a:fillRect/>
            </a:stretch>
          </p:blipFill>
          <p:spPr bwMode="auto">
            <a:xfrm>
              <a:off x="1197" y="478"/>
              <a:ext cx="1172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250" y="340"/>
              <a:ext cx="1304" cy="1275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57" y="949"/>
              <a:ext cx="8505" cy="70"/>
            </a:xfrm>
            <a:prstGeom prst="rect">
              <a:avLst/>
            </a:prstGeom>
            <a:gradFill rotWithShape="1">
              <a:gsLst>
                <a:gs pos="0">
                  <a:srgbClr val="378BFB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2271" y="1177"/>
              <a:ext cx="433" cy="412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487" y="581"/>
              <a:ext cx="7131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defRPr/>
              </a:pPr>
              <a:r>
                <a:rPr lang="en-US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УНИВЕРЗИТЕТ У БЕОГРАДУ - САОБРАЋАЈНИ ФАКУЛТЕТ</a:t>
              </a:r>
              <a:endParaRPr lang="en-US" dirty="0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3487" y="898"/>
              <a:ext cx="7131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defRPr/>
              </a:pPr>
              <a:endParaRPr lang="en-US" sz="1000"/>
            </a:p>
            <a:p>
              <a:pPr algn="r">
                <a:defRPr/>
              </a:pPr>
              <a:r>
                <a:rPr lang="sr-Cyrl-CS" sz="1200" b="1"/>
                <a:t>МАСТЕР АКАДЕМСКЕ СТУДИЈЕ</a:t>
              </a:r>
              <a:endParaRPr lang="en-US" sz="1200" b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C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9480-D766-421B-B320-6C98A322C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0CEAEB-0885-41FC-A948-05D2D1317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.macura@sf.bg.ac.rs" TargetMode="External"/><Relationship Id="rId2" Type="http://schemas.openxmlformats.org/officeDocument/2006/relationships/hyperlink" Target="mailto:nb.bojovic@sf.bg.ac.r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.milenkovic@sf.bg.ac.r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295400"/>
          </a:xfrm>
        </p:spPr>
        <p:txBody>
          <a:bodyPr/>
          <a:lstStyle/>
          <a:p>
            <a:r>
              <a:rPr lang="sr-Cyrl-CS" sz="2400" cap="small" dirty="0" smtClean="0"/>
              <a:t>Пројектовање организације у транспорту и комуникацијама</a:t>
            </a:r>
            <a:endParaRPr lang="en-US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057400"/>
            <a:ext cx="6400800" cy="685800"/>
          </a:xfrm>
        </p:spPr>
        <p:txBody>
          <a:bodyPr/>
          <a:lstStyle/>
          <a:p>
            <a:pPr eaLnBrk="1" hangingPunct="1"/>
            <a:r>
              <a:rPr lang="sr-Cyrl-CS" sz="1600" dirty="0" smtClean="0"/>
              <a:t>Модул:</a:t>
            </a:r>
            <a:r>
              <a:rPr lang="x-none" sz="1600" dirty="0" smtClean="0"/>
              <a:t> </a:t>
            </a:r>
            <a:r>
              <a:rPr lang="sr-Cyrl-CS" sz="1600" dirty="0" smtClean="0"/>
              <a:t>Менаџмент и економија у транспорту и комуникацијама</a:t>
            </a:r>
            <a:endParaRPr lang="x-none" sz="1600" dirty="0" smtClean="0"/>
          </a:p>
          <a:p>
            <a:pPr eaLnBrk="1" hangingPunct="1"/>
            <a:endParaRPr lang="sr-Latn-CS" sz="16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4267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sr-Cyrl-CS" sz="1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Наставник:  Проф</a:t>
            </a:r>
            <a:r>
              <a:rPr lang="x-none" sz="1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д</a:t>
            </a:r>
            <a:r>
              <a:rPr lang="sr-Cyrl-CS" sz="1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</a:t>
            </a:r>
            <a:r>
              <a:rPr lang="x-none" sz="1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sr-Cyrl-CS" sz="1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Небојша</a:t>
            </a:r>
            <a:r>
              <a:rPr lang="x-none" sz="1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sr-Cyrl-CS" sz="1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Бојовић </a:t>
            </a:r>
            <a:r>
              <a:rPr lang="sr-Cyrl-CS" sz="1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1600" i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  <a:hlinkClick r:id="rId2"/>
              </a:rPr>
              <a:t>nb.bojovic@sf.bg.ac.rs</a:t>
            </a:r>
            <a:r>
              <a:rPr lang="x-none" sz="1600" i="1" kern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x-none" sz="1600" i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  <a:defRPr/>
            </a:pPr>
            <a:r>
              <a:rPr lang="sr-Cyrl-CS" sz="1600" kern="0" dirty="0" smtClean="0">
                <a:solidFill>
                  <a:schemeClr val="tx2"/>
                </a:solidFill>
              </a:rPr>
              <a:t>                    </a:t>
            </a:r>
            <a:r>
              <a:rPr lang="sr-Cyrl-CS" sz="1600" kern="0" dirty="0" err="1" smtClean="0">
                <a:solidFill>
                  <a:schemeClr val="tx2"/>
                </a:solidFill>
              </a:rPr>
              <a:t>Доц</a:t>
            </a:r>
            <a:r>
              <a:rPr lang="x-none" sz="1600" kern="0" dirty="0">
                <a:solidFill>
                  <a:schemeClr val="tx2"/>
                </a:solidFill>
              </a:rPr>
              <a:t>. д</a:t>
            </a:r>
            <a:r>
              <a:rPr lang="sr-Cyrl-CS" sz="1600" kern="0" dirty="0">
                <a:solidFill>
                  <a:schemeClr val="tx2"/>
                </a:solidFill>
              </a:rPr>
              <a:t>р</a:t>
            </a:r>
            <a:r>
              <a:rPr lang="x-none" sz="1600" kern="0" dirty="0">
                <a:solidFill>
                  <a:schemeClr val="tx2"/>
                </a:solidFill>
              </a:rPr>
              <a:t> Драгана </a:t>
            </a:r>
            <a:r>
              <a:rPr lang="x-none" sz="1600" kern="0">
                <a:solidFill>
                  <a:schemeClr val="tx2"/>
                </a:solidFill>
              </a:rPr>
              <a:t>Мацура</a:t>
            </a:r>
            <a:r>
              <a:rPr lang="sr-Cyrl-CS" sz="1600" kern="0" dirty="0">
                <a:solidFill>
                  <a:schemeClr val="tx2"/>
                </a:solidFill>
              </a:rPr>
              <a:t> </a:t>
            </a:r>
            <a:r>
              <a:rPr lang="en-US" sz="1600" kern="0" dirty="0">
                <a:solidFill>
                  <a:schemeClr val="tx2"/>
                </a:solidFill>
              </a:rPr>
              <a:t>    </a:t>
            </a:r>
            <a:r>
              <a:rPr lang="sr-Cyrl-CS" sz="1600" kern="0" dirty="0" smtClean="0">
                <a:solidFill>
                  <a:schemeClr val="tx2"/>
                </a:solidFill>
              </a:rPr>
              <a:t>(</a:t>
            </a:r>
            <a:r>
              <a:rPr lang="en-US" sz="1600" i="1" kern="0" dirty="0" smtClean="0">
                <a:solidFill>
                  <a:schemeClr val="tx2"/>
                </a:solidFill>
                <a:hlinkClick r:id="rId3"/>
              </a:rPr>
              <a:t>d.macura@sf.bg.ac.rs</a:t>
            </a:r>
            <a:r>
              <a:rPr lang="x-none" sz="1600" i="1" kern="0" smtClean="0">
                <a:solidFill>
                  <a:schemeClr val="tx2"/>
                </a:solidFill>
              </a:rPr>
              <a:t>)</a:t>
            </a:r>
            <a:endParaRPr lang="en-US" sz="1600" i="1" kern="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sr-Cyrl-CS" sz="1600" kern="0" dirty="0" smtClean="0">
                <a:solidFill>
                  <a:schemeClr val="tx2"/>
                </a:solidFill>
              </a:rPr>
              <a:t>Сарадник:   </a:t>
            </a:r>
            <a:r>
              <a:rPr lang="x-none" sz="1600" kern="0" smtClean="0">
                <a:solidFill>
                  <a:schemeClr val="tx2"/>
                </a:solidFill>
              </a:rPr>
              <a:t>Мр</a:t>
            </a:r>
            <a:r>
              <a:rPr lang="en-US" sz="1600" kern="0" dirty="0" smtClean="0">
                <a:solidFill>
                  <a:schemeClr val="tx2"/>
                </a:solidFill>
              </a:rPr>
              <a:t> </a:t>
            </a:r>
            <a:r>
              <a:rPr lang="x-none" sz="1600" kern="0">
                <a:solidFill>
                  <a:schemeClr val="tx2"/>
                </a:solidFill>
              </a:rPr>
              <a:t>Мило</a:t>
            </a:r>
            <a:r>
              <a:rPr lang="sr-Cyrl-CS" sz="1600" kern="0" dirty="0">
                <a:solidFill>
                  <a:schemeClr val="tx2"/>
                </a:solidFill>
              </a:rPr>
              <a:t>ш</a:t>
            </a:r>
            <a:r>
              <a:rPr lang="x-none" sz="1600" kern="0">
                <a:solidFill>
                  <a:schemeClr val="tx2"/>
                </a:solidFill>
              </a:rPr>
              <a:t> </a:t>
            </a:r>
            <a:r>
              <a:rPr lang="x-none" sz="1600" kern="0">
                <a:solidFill>
                  <a:schemeClr val="tx2"/>
                </a:solidFill>
              </a:rPr>
              <a:t>Миленковић</a:t>
            </a:r>
            <a:r>
              <a:rPr lang="en-US" sz="1600" kern="0" dirty="0">
                <a:solidFill>
                  <a:schemeClr val="tx2"/>
                </a:solidFill>
              </a:rPr>
              <a:t>     </a:t>
            </a:r>
            <a:r>
              <a:rPr lang="en-US" sz="1600" kern="0" dirty="0" smtClean="0">
                <a:solidFill>
                  <a:schemeClr val="tx2"/>
                </a:solidFill>
              </a:rPr>
              <a:t> </a:t>
            </a:r>
            <a:r>
              <a:rPr lang="sr-Cyrl-CS" sz="1600" kern="0" dirty="0" smtClean="0">
                <a:solidFill>
                  <a:schemeClr val="tx2"/>
                </a:solidFill>
              </a:rPr>
              <a:t>(</a:t>
            </a:r>
            <a:r>
              <a:rPr lang="en-US" sz="1600" i="1" kern="0" dirty="0" smtClean="0">
                <a:solidFill>
                  <a:schemeClr val="tx2"/>
                </a:solidFill>
                <a:hlinkClick r:id="rId4"/>
              </a:rPr>
              <a:t>m.milenkovic@sf.bg.ac.rs</a:t>
            </a:r>
            <a:r>
              <a:rPr lang="x-none" sz="1600" i="1" kern="0" smtClean="0">
                <a:solidFill>
                  <a:schemeClr val="tx2"/>
                </a:solidFill>
              </a:rPr>
              <a:t>)</a:t>
            </a:r>
            <a:endParaRPr lang="en-US" sz="1600" i="1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lvl="0"/>
            <a:r>
              <a:rPr lang="x-non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Предавања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Приказ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значајних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теорија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школа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приступа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и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модела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у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пројектовању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организације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са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компаративном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анализом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; </a:t>
            </a:r>
          </a:p>
          <a:p>
            <a:pPr lvl="1"/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Дефинисање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предмета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и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садржаја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пројектовања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организације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Полазне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основе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и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принципи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пројектовања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организације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;</a:t>
            </a:r>
          </a:p>
          <a:p>
            <a:pPr lvl="1"/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Ограничења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у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пројектовању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организације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приступи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решавању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организационих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проблема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и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пројектовању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организације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; </a:t>
            </a:r>
          </a:p>
          <a:p>
            <a:pPr lvl="1"/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Проучавање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фактора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који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утичу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на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пројектовање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модела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организације</a:t>
            </a:r>
            <a:r>
              <a:rPr lang="x-none" sz="1400" dirty="0" smtClean="0"/>
              <a:t>.</a:t>
            </a:r>
            <a:endParaRPr lang="en-US" sz="1400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x-non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Вежбе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1400" dirty="0" err="1" smtClean="0">
                <a:latin typeface="+mn-lt"/>
              </a:rPr>
              <a:t>Примена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ситуационе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теорије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за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дијагностицирање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постојеће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организације</a:t>
            </a:r>
            <a:r>
              <a:rPr lang="en-US" sz="1400" dirty="0" smtClean="0">
                <a:latin typeface="+mn-lt"/>
              </a:rPr>
              <a:t> и </a:t>
            </a:r>
            <a:r>
              <a:rPr lang="en-US" sz="1400" dirty="0" err="1" smtClean="0">
                <a:latin typeface="+mn-lt"/>
              </a:rPr>
              <a:t>предлог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одговарајућег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модела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организације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за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изабрану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организацију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из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области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транспорта</a:t>
            </a:r>
            <a:r>
              <a:rPr lang="en-US" sz="1400" dirty="0" smtClean="0">
                <a:latin typeface="+mn-lt"/>
              </a:rPr>
              <a:t> и </a:t>
            </a:r>
            <a:r>
              <a:rPr lang="en-US" sz="1400" dirty="0" err="1" smtClean="0">
                <a:latin typeface="+mn-lt"/>
              </a:rPr>
              <a:t>комуникација</a:t>
            </a:r>
            <a:r>
              <a:rPr lang="en-US" sz="1400" dirty="0" smtClean="0">
                <a:latin typeface="+mn-lt"/>
              </a:rPr>
              <a:t>. </a:t>
            </a:r>
          </a:p>
          <a:p>
            <a:pPr lvl="1"/>
            <a:r>
              <a:rPr lang="en-US" sz="1400" dirty="0" err="1" smtClean="0">
                <a:latin typeface="+mn-lt"/>
              </a:rPr>
              <a:t>Проучавање</a:t>
            </a:r>
            <a:r>
              <a:rPr lang="en-US" sz="1400" dirty="0" smtClean="0">
                <a:latin typeface="+mn-lt"/>
              </a:rPr>
              <a:t> и </a:t>
            </a:r>
            <a:r>
              <a:rPr lang="en-US" sz="1400" dirty="0" err="1" smtClean="0">
                <a:latin typeface="+mn-lt"/>
              </a:rPr>
              <a:t>примена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математичких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приступа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за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дизајнирање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организације</a:t>
            </a:r>
            <a:r>
              <a:rPr lang="x-none" sz="1400" dirty="0" smtClean="0">
                <a:latin typeface="+mn-lt"/>
              </a:rPr>
              <a:t>; </a:t>
            </a:r>
            <a:endParaRPr lang="en-US" sz="1400" dirty="0" smtClean="0">
              <a:latin typeface="+mn-lt"/>
            </a:endParaRPr>
          </a:p>
          <a:p>
            <a:pPr lvl="1"/>
            <a:r>
              <a:rPr lang="en-US" sz="1400" dirty="0" err="1" smtClean="0">
                <a:latin typeface="+mn-lt"/>
              </a:rPr>
              <a:t>Издрада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семинарског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рада</a:t>
            </a:r>
            <a:r>
              <a:rPr lang="x-none" sz="1400" dirty="0" smtClean="0">
                <a:latin typeface="+mn-lt"/>
              </a:rPr>
              <a:t>; </a:t>
            </a:r>
            <a:endParaRPr lang="en-US" sz="1400" dirty="0" smtClean="0">
              <a:latin typeface="+mn-lt"/>
            </a:endParaRPr>
          </a:p>
          <a:p>
            <a:pPr lvl="1"/>
            <a:r>
              <a:rPr lang="en-US" sz="1400" dirty="0" err="1" smtClean="0">
                <a:latin typeface="+mn-lt"/>
              </a:rPr>
              <a:t>Презентација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семинарског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рада</a:t>
            </a:r>
            <a:r>
              <a:rPr lang="x-none" sz="1400" dirty="0" smtClean="0">
                <a:ea typeface="+mn-ea"/>
                <a:cs typeface="+mn-cs"/>
              </a:rPr>
              <a:t>.</a:t>
            </a:r>
            <a:endParaRPr lang="en-US" sz="1400" dirty="0" smtClean="0"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sr-Latn-CS" sz="1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600" dirty="0" smtClean="0"/>
              <a:t>Садржај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600" dirty="0" smtClean="0"/>
              <a:t>Циљ предмета</a:t>
            </a:r>
            <a:endParaRPr lang="sr-Latn-CS" sz="36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Стицање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најновијих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знања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области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дизајна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организације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посебним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освртом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организације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области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транспорта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комуникација</a:t>
            </a:r>
            <a:r>
              <a:rPr lang="x-non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en-US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Анализа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различитих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приступа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пројектовању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организације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и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најновијих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достигнућа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теорији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пракси</a:t>
            </a:r>
            <a:r>
              <a:rPr lang="x-non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en-US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Примена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математичких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техника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алата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дизајнирање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организације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као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коришћење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одговарајућих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софтверских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апликација</a:t>
            </a:r>
            <a:r>
              <a:rPr lang="x-none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en-US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Оспособљавање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студената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примену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знања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ових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области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 </a:t>
            </a:r>
          </a:p>
          <a:p>
            <a:endParaRPr lang="sr-Latn-CS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157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Пројектовање организације у транспорту и комуникацијама</vt:lpstr>
      <vt:lpstr>Садржај </vt:lpstr>
      <vt:lpstr>Циљ предмета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Nikola</cp:lastModifiedBy>
  <cp:revision>15</cp:revision>
  <dcterms:created xsi:type="dcterms:W3CDTF">2013-09-25T10:08:17Z</dcterms:created>
  <dcterms:modified xsi:type="dcterms:W3CDTF">2013-10-02T09:59:10Z</dcterms:modified>
</cp:coreProperties>
</file>