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64" r:id="rId3"/>
    <p:sldId id="277" r:id="rId4"/>
    <p:sldId id="257" r:id="rId5"/>
    <p:sldId id="258" r:id="rId6"/>
    <p:sldId id="265" r:id="rId7"/>
    <p:sldId id="267" r:id="rId8"/>
    <p:sldId id="268" r:id="rId9"/>
    <p:sldId id="269" r:id="rId10"/>
    <p:sldId id="270" r:id="rId11"/>
    <p:sldId id="272" r:id="rId12"/>
    <p:sldId id="271" r:id="rId13"/>
    <p:sldId id="274" r:id="rId14"/>
    <p:sldId id="260" r:id="rId15"/>
    <p:sldId id="262" r:id="rId16"/>
    <p:sldId id="261" r:id="rId17"/>
    <p:sldId id="280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0000"/>
    <a:srgbClr val="9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C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900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03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671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8709"/>
            <a:ext cx="8229600" cy="637903"/>
          </a:xfrm>
        </p:spPr>
        <p:txBody>
          <a:bodyPr>
            <a:normAutofit/>
          </a:bodyPr>
          <a:lstStyle>
            <a:lvl1pPr algn="l">
              <a:defRPr sz="3600" b="0" u="none">
                <a:solidFill>
                  <a:srgbClr val="AE0000"/>
                </a:solidFill>
              </a:defRPr>
            </a:lvl1pPr>
          </a:lstStyle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915"/>
            <a:ext cx="8229600" cy="3500087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ü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Font typeface="Wingdings" charset="2"/>
              <a:buChar char="ü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Wingdings" charset="2"/>
              <a:buChar char="ü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Font typeface="Wingdings" charset="2"/>
              <a:buChar char="ü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Wingdings" charset="2"/>
              <a:buChar char="ü"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sr-Latn-CS" dirty="0" smtClean="0"/>
              <a:t>Click to edit Master text styles</a:t>
            </a:r>
          </a:p>
          <a:p>
            <a:pPr lvl="1"/>
            <a:r>
              <a:rPr lang="sr-Latn-CS" dirty="0" smtClean="0"/>
              <a:t>Second level</a:t>
            </a:r>
          </a:p>
          <a:p>
            <a:pPr lvl="2"/>
            <a:r>
              <a:rPr lang="sr-Latn-CS" dirty="0" smtClean="0"/>
              <a:t>Third level</a:t>
            </a:r>
          </a:p>
          <a:p>
            <a:pPr lvl="3"/>
            <a:r>
              <a:rPr lang="sr-Latn-CS" dirty="0" smtClean="0"/>
              <a:t>Fourth level</a:t>
            </a:r>
          </a:p>
          <a:p>
            <a:pPr lvl="4"/>
            <a:r>
              <a:rPr lang="sr-Latn-C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9" cy="1278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5648" y="6126162"/>
            <a:ext cx="1498352" cy="7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94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899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10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252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7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9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906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70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CS" smtClean="0"/>
              <a:t>Click to edit Master text styles</a:t>
            </a:r>
          </a:p>
          <a:p>
            <a:pPr lvl="1"/>
            <a:r>
              <a:rPr lang="sr-Latn-CS" smtClean="0"/>
              <a:t>Second level</a:t>
            </a:r>
          </a:p>
          <a:p>
            <a:pPr lvl="2"/>
            <a:r>
              <a:rPr lang="sr-Latn-CS" smtClean="0"/>
              <a:t>Third level</a:t>
            </a:r>
          </a:p>
          <a:p>
            <a:pPr lvl="3"/>
            <a:r>
              <a:rPr lang="sr-Latn-CS" smtClean="0"/>
              <a:t>Fourth level</a:t>
            </a:r>
          </a:p>
          <a:p>
            <a:pPr lvl="4"/>
            <a:r>
              <a:rPr lang="sr-Latn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03C0A-933D-114A-85BF-D7D7A7C685B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111D-456E-4B45-A2B4-0BEE11368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59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676" y="6079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80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– 28</a:t>
            </a:r>
            <a:r>
              <a:rPr lang="en-US" baseline="30000" dirty="0" smtClean="0"/>
              <a:t>th</a:t>
            </a:r>
            <a:r>
              <a:rPr lang="en-US" dirty="0" smtClean="0"/>
              <a:t> February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0389"/>
            <a:ext cx="8229600" cy="35000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Project plan/Case study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The winning team will be invited to the biggest professional Project Management event in Baltics – the Baltic PM Days 2016 that will take place in The National Library of </a:t>
            </a:r>
            <a:r>
              <a:rPr lang="en-US" dirty="0" smtClean="0"/>
              <a:t>Latvia</a:t>
            </a:r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epresent </a:t>
            </a:r>
            <a:r>
              <a:rPr lang="en-US" dirty="0"/>
              <a:t>Serbia in the International PM Championship’s final on the 17th of March 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/>
              <a:t>Chance to take exam for IPMA level D </a:t>
            </a:r>
            <a:r>
              <a:rPr lang="en-US" dirty="0" smtClean="0"/>
              <a:t>certification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635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624" r="-27624"/>
          <a:stretch>
            <a:fillRect/>
          </a:stretch>
        </p:blipFill>
        <p:spPr>
          <a:xfrm>
            <a:off x="-1227219" y="1277338"/>
            <a:ext cx="6922166" cy="2818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053" y="1277338"/>
            <a:ext cx="4678947" cy="281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053" y="4060788"/>
            <a:ext cx="4678946" cy="279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010525"/>
            <a:ext cx="4465052" cy="28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3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8124" r="-28124"/>
          <a:stretch>
            <a:fillRect/>
          </a:stretch>
        </p:blipFill>
        <p:spPr>
          <a:xfrm>
            <a:off x="-2567705" y="1249348"/>
            <a:ext cx="14274234" cy="5612242"/>
          </a:xfrm>
        </p:spPr>
      </p:pic>
    </p:spTree>
    <p:extLst>
      <p:ext uri="{BB962C8B-B14F-4D97-AF65-F5344CB8AC3E}">
        <p14:creationId xmlns:p14="http://schemas.microsoft.com/office/powerpoint/2010/main" xmlns="" val="188727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656" r="-27656"/>
          <a:stretch>
            <a:fillRect/>
          </a:stretch>
        </p:blipFill>
        <p:spPr>
          <a:xfrm>
            <a:off x="-1483895" y="1250599"/>
            <a:ext cx="8229600" cy="35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83" y="1250599"/>
            <a:ext cx="4033116" cy="297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38" y="3451406"/>
            <a:ext cx="4545262" cy="340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0512"/>
            <a:ext cx="4735096" cy="281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2912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Why students should </a:t>
            </a:r>
            <a:r>
              <a:rPr lang="en-US" dirty="0" smtClean="0"/>
              <a:t>participate?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0599"/>
            <a:ext cx="8229600" cy="3500087"/>
          </a:xfrm>
        </p:spPr>
        <p:txBody>
          <a:bodyPr/>
          <a:lstStyle/>
          <a:p>
            <a:r>
              <a:rPr lang="en-US" dirty="0" smtClean="0"/>
              <a:t>Test their PM skills against other students</a:t>
            </a:r>
          </a:p>
          <a:p>
            <a:r>
              <a:rPr lang="en-US" dirty="0" smtClean="0"/>
              <a:t>PMC can be a way to start the career </a:t>
            </a:r>
          </a:p>
          <a:p>
            <a:r>
              <a:rPr lang="en-US" dirty="0" smtClean="0"/>
              <a:t>Get noticed in PM community in the particular country</a:t>
            </a:r>
          </a:p>
          <a:p>
            <a:r>
              <a:rPr lang="en-US" dirty="0" smtClean="0"/>
              <a:t>Learn more about PM in a fun way and learning-by-doing</a:t>
            </a:r>
          </a:p>
          <a:p>
            <a:r>
              <a:rPr lang="en-US" dirty="0" smtClean="0"/>
              <a:t>Chance to meet and show oneself in front of internationally recognized experts in the field</a:t>
            </a:r>
          </a:p>
          <a:p>
            <a:r>
              <a:rPr lang="en-US" dirty="0" smtClean="0"/>
              <a:t>Option to gain respectable record for one’s CV</a:t>
            </a:r>
          </a:p>
          <a:p>
            <a:r>
              <a:rPr lang="en-US" dirty="0" smtClean="0"/>
              <a:t>Get valuable prizes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899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595959"/>
                </a:solidFill>
              </a:rPr>
              <a:t>Getting </a:t>
            </a:r>
            <a:r>
              <a:rPr lang="en-US" sz="6000" dirty="0" smtClean="0"/>
              <a:t>involved?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57269"/>
            <a:ext cx="91440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997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21" y="2569384"/>
            <a:ext cx="9686758" cy="637903"/>
          </a:xfrm>
        </p:spPr>
        <p:txBody>
          <a:bodyPr>
            <a:no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www.become.pm</a:t>
            </a:r>
            <a:r>
              <a:rPr lang="en-US" sz="2400" dirty="0"/>
              <a:t>/</a:t>
            </a:r>
            <a:r>
              <a:rPr lang="en-US" sz="2400" dirty="0" err="1"/>
              <a:t>projectmanagementchampionships</a:t>
            </a:r>
            <a:r>
              <a:rPr lang="en-US" sz="2400" dirty="0"/>
              <a:t>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6363" y="1480050"/>
            <a:ext cx="8229600" cy="637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u="none" kern="1200">
                <a:solidFill>
                  <a:srgbClr val="AE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Contacts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20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idija\Desktop\Fakulteti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84" y="1661928"/>
            <a:ext cx="8686800" cy="4041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676" y="6079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30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2632"/>
            <a:ext cx="9144000" cy="257249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32042" y="1956166"/>
            <a:ext cx="6922167" cy="63790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595959"/>
                </a:solidFill>
              </a:rPr>
              <a:t>10 </a:t>
            </a:r>
            <a:r>
              <a:rPr lang="en-US" sz="6000" dirty="0" smtClean="0"/>
              <a:t>years </a:t>
            </a:r>
            <a:br>
              <a:rPr lang="en-US" sz="6000" dirty="0" smtClean="0"/>
            </a:br>
            <a:r>
              <a:rPr lang="en-US" sz="6000" dirty="0" smtClean="0"/>
              <a:t>IPMA </a:t>
            </a:r>
            <a:r>
              <a:rPr lang="en-US" sz="6000" dirty="0" smtClean="0">
                <a:solidFill>
                  <a:srgbClr val="595959"/>
                </a:solidFill>
              </a:rPr>
              <a:t>YOUNG </a:t>
            </a:r>
            <a:r>
              <a:rPr lang="en-US" sz="6000" dirty="0" smtClean="0"/>
              <a:t>CREW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404685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8" y="1327439"/>
            <a:ext cx="3678990" cy="371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34" y="1218405"/>
            <a:ext cx="4090640" cy="303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48" y="2571637"/>
            <a:ext cx="3798952" cy="2704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11" y="3812797"/>
            <a:ext cx="3943684" cy="292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827" y="4253533"/>
            <a:ext cx="3539477" cy="2619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18478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</a:t>
            </a:r>
            <a:r>
              <a:rPr lang="en-US" dirty="0" smtClean="0"/>
              <a:t>PMC?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8772"/>
            <a:ext cx="7960550" cy="3500087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charset="2"/>
              <a:buChar char="ü"/>
            </a:pPr>
            <a:r>
              <a:rPr lang="en-US" sz="2400" dirty="0" smtClean="0"/>
              <a:t>Project Management Championship is a competition </a:t>
            </a:r>
            <a:r>
              <a:rPr lang="en-US" sz="2400" b="1" dirty="0" smtClean="0"/>
              <a:t>between student teams</a:t>
            </a:r>
            <a:r>
              <a:rPr lang="en-US" sz="2400" dirty="0" smtClean="0"/>
              <a:t> to determine the best new or potential project managers</a:t>
            </a:r>
          </a:p>
          <a:p>
            <a:pPr algn="just">
              <a:buFont typeface="Wingdings" charset="2"/>
              <a:buChar char="ü"/>
            </a:pPr>
            <a:endParaRPr lang="en-US" sz="2400" dirty="0"/>
          </a:p>
          <a:p>
            <a:pPr algn="just">
              <a:buFont typeface="Wingdings" charset="2"/>
              <a:buChar char="ü"/>
            </a:pPr>
            <a:r>
              <a:rPr lang="en-US" sz="2400" dirty="0" smtClean="0"/>
              <a:t>Objectives of competition include raising awareness of professional PM and the PM community, getting students involved in PM and test the PM skills in a fun way.</a:t>
            </a:r>
          </a:p>
          <a:p>
            <a:pPr algn="just">
              <a:buFont typeface="Wingdings" charset="2"/>
              <a:buChar char="ü"/>
            </a:pPr>
            <a:endParaRPr lang="en-US" sz="2400" dirty="0"/>
          </a:p>
          <a:p>
            <a:pPr algn="just">
              <a:buFont typeface="Wingdings" charset="2"/>
              <a:buChar char="ü"/>
            </a:pPr>
            <a:r>
              <a:rPr lang="en-US" sz="2400" dirty="0" smtClean="0"/>
              <a:t>The competition is organized locally in </a:t>
            </a:r>
            <a:r>
              <a:rPr lang="en-US" sz="2400" b="1" dirty="0" smtClean="0"/>
              <a:t>two rounds</a:t>
            </a:r>
            <a:r>
              <a:rPr lang="en-US" sz="2400" dirty="0" smtClean="0"/>
              <a:t>: qualification and final.</a:t>
            </a:r>
          </a:p>
          <a:p>
            <a:pPr algn="just">
              <a:buFont typeface="Wingdings" charset="2"/>
              <a:buChar char="ü"/>
            </a:pPr>
            <a:endParaRPr lang="en-US" sz="2400" dirty="0" smtClean="0"/>
          </a:p>
          <a:p>
            <a:pPr algn="just">
              <a:buFont typeface="Wingdings" charset="2"/>
              <a:buChar char="ü"/>
            </a:pPr>
            <a:endParaRPr lang="en-US" sz="2400" dirty="0"/>
          </a:p>
          <a:p>
            <a:pPr algn="just">
              <a:buFont typeface="Wingdings" charset="2"/>
              <a:buChar char="ü"/>
            </a:pPr>
            <a:endParaRPr lang="en-US" sz="2400" dirty="0" smtClean="0"/>
          </a:p>
          <a:p>
            <a:pPr algn="just">
              <a:buFont typeface="Wingdings" charset="2"/>
              <a:buChar char="ü"/>
            </a:pPr>
            <a:endParaRPr lang="en-US" sz="2400" dirty="0"/>
          </a:p>
          <a:p>
            <a:pPr algn="just">
              <a:buFont typeface="Wingdings" charset="2"/>
              <a:buChar char="ü"/>
            </a:pPr>
            <a:endParaRPr lang="en-US" sz="2400" dirty="0" smtClean="0"/>
          </a:p>
          <a:p>
            <a:pPr algn="just">
              <a:buFont typeface="Wingdings" charset="2"/>
              <a:buChar char="ü"/>
            </a:pPr>
            <a:endParaRPr lang="en-US" sz="2400" dirty="0"/>
          </a:p>
          <a:p>
            <a:pPr algn="just">
              <a:buFont typeface="Wingdings" charset="2"/>
              <a:buChar char="ü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81" y="5673429"/>
            <a:ext cx="4837167" cy="9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418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</a:t>
            </a:r>
            <a:r>
              <a:rPr lang="en-US" dirty="0" smtClean="0"/>
              <a:t>THE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IDEA?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612"/>
            <a:ext cx="7974061" cy="3633721"/>
          </a:xfrm>
        </p:spPr>
        <p:txBody>
          <a:bodyPr>
            <a:normAutofit lnSpcReduction="10000"/>
          </a:bodyPr>
          <a:lstStyle/>
          <a:p>
            <a:pPr algn="just">
              <a:buFont typeface="Wingdings" charset="2"/>
              <a:buChar char="ü"/>
            </a:pPr>
            <a:r>
              <a:rPr lang="en-US" sz="2200" dirty="0" smtClean="0"/>
              <a:t>The ultimate goal is </a:t>
            </a:r>
            <a:r>
              <a:rPr lang="en-US" sz="2200" b="1" dirty="0" smtClean="0"/>
              <a:t>to build globally recognized international project management competition for students (</a:t>
            </a:r>
            <a:r>
              <a:rPr lang="en-US" sz="2200" b="1" dirty="0" err="1" smtClean="0"/>
              <a:t>iPMC</a:t>
            </a:r>
            <a:r>
              <a:rPr lang="en-US" sz="2200" b="1" dirty="0" smtClean="0"/>
              <a:t>)</a:t>
            </a:r>
            <a:r>
              <a:rPr lang="en-US" sz="2200" dirty="0" smtClean="0"/>
              <a:t>, where the best students – young project managers – are assessed within IPMA network.</a:t>
            </a:r>
          </a:p>
          <a:p>
            <a:pPr algn="just">
              <a:buFont typeface="Wingdings" charset="2"/>
              <a:buChar char="ü"/>
            </a:pPr>
            <a:endParaRPr lang="en-US" dirty="0"/>
          </a:p>
          <a:p>
            <a:pPr algn="just"/>
            <a:r>
              <a:rPr lang="en-US" sz="2200" dirty="0" smtClean="0"/>
              <a:t>IPMC is a tournament for students of universities from all over the world. In this tournament students compete based on project management competencies. </a:t>
            </a:r>
          </a:p>
          <a:p>
            <a:pPr algn="just">
              <a:buFont typeface="Wingdings" charset="2"/>
              <a:buChar char="ü"/>
            </a:pPr>
            <a:endParaRPr lang="en-US" dirty="0"/>
          </a:p>
          <a:p>
            <a:pPr algn="just">
              <a:buFont typeface="Wingdings" charset="2"/>
              <a:buChar char="ü"/>
            </a:pPr>
            <a:r>
              <a:rPr lang="en-US" sz="2200" dirty="0" smtClean="0"/>
              <a:t>The plan is to have </a:t>
            </a:r>
            <a:r>
              <a:rPr lang="en-US" sz="2200" dirty="0" smtClean="0">
                <a:solidFill>
                  <a:srgbClr val="AE0000"/>
                </a:solidFill>
              </a:rPr>
              <a:t>the second </a:t>
            </a:r>
            <a:r>
              <a:rPr lang="en-US" sz="2200" dirty="0" err="1" smtClean="0">
                <a:solidFill>
                  <a:srgbClr val="AE0000"/>
                </a:solidFill>
              </a:rPr>
              <a:t>iPMC</a:t>
            </a:r>
            <a:r>
              <a:rPr lang="en-US" sz="2200" dirty="0" smtClean="0">
                <a:solidFill>
                  <a:srgbClr val="AE0000"/>
                </a:solidFill>
              </a:rPr>
              <a:t> in 2016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299819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595959"/>
                </a:solidFill>
              </a:rPr>
              <a:t>Schedule and </a:t>
            </a:r>
            <a:r>
              <a:rPr lang="en-US" dirty="0"/>
              <a:t>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7336"/>
            <a:ext cx="8229600" cy="3500087"/>
          </a:xfrm>
        </p:spPr>
        <p:txBody>
          <a:bodyPr/>
          <a:lstStyle/>
          <a:p>
            <a:r>
              <a:rPr lang="en-US" dirty="0" smtClean="0"/>
              <a:t>Qualification round (test) – 21</a:t>
            </a:r>
            <a:r>
              <a:rPr lang="en-US" baseline="30000" dirty="0" smtClean="0"/>
              <a:t>st</a:t>
            </a:r>
            <a:r>
              <a:rPr lang="en-US" dirty="0" smtClean="0"/>
              <a:t> February 2016.</a:t>
            </a:r>
          </a:p>
          <a:p>
            <a:endParaRPr lang="en-US" dirty="0" smtClean="0"/>
          </a:p>
          <a:p>
            <a:r>
              <a:rPr lang="en-US" dirty="0" smtClean="0"/>
              <a:t>Case study (project plan proposal) – 28</a:t>
            </a:r>
            <a:r>
              <a:rPr lang="en-US" baseline="30000" dirty="0" smtClean="0"/>
              <a:t>th</a:t>
            </a:r>
            <a:r>
              <a:rPr lang="en-US" dirty="0" smtClean="0"/>
              <a:t> February 2016.</a:t>
            </a:r>
          </a:p>
          <a:p>
            <a:endParaRPr lang="en-US" dirty="0" smtClean="0"/>
          </a:p>
          <a:p>
            <a:r>
              <a:rPr lang="en-US" dirty="0" smtClean="0"/>
              <a:t>International Project Management Competition – 17</a:t>
            </a:r>
            <a:r>
              <a:rPr lang="en-US" baseline="30000" dirty="0" smtClean="0"/>
              <a:t>th</a:t>
            </a:r>
            <a:r>
              <a:rPr lang="en-US" dirty="0" smtClean="0"/>
              <a:t> March 2016.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259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</a:t>
            </a:r>
            <a:r>
              <a:rPr lang="en-US" dirty="0" smtClean="0"/>
              <a:t>ualification day – 21</a:t>
            </a:r>
            <a:r>
              <a:rPr lang="en-US" baseline="30000" dirty="0" smtClean="0"/>
              <a:t>st</a:t>
            </a:r>
            <a:r>
              <a:rPr lang="en-US" dirty="0" smtClean="0"/>
              <a:t> February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0600"/>
            <a:ext cx="8229600" cy="3500087"/>
          </a:xfrm>
        </p:spPr>
        <p:txBody>
          <a:bodyPr/>
          <a:lstStyle/>
          <a:p>
            <a:r>
              <a:rPr lang="en-US" dirty="0"/>
              <a:t>100 minutes </a:t>
            </a:r>
            <a:r>
              <a:rPr lang="en-US" dirty="0" smtClean="0"/>
              <a:t>and </a:t>
            </a:r>
            <a:r>
              <a:rPr lang="en-US" dirty="0"/>
              <a:t>100 questions </a:t>
            </a:r>
          </a:p>
          <a:p>
            <a:endParaRPr lang="en-US" dirty="0" smtClean="0"/>
          </a:p>
          <a:p>
            <a:r>
              <a:rPr lang="en-US" dirty="0"/>
              <a:t>The results of the qualification round will be published </a:t>
            </a:r>
            <a:r>
              <a:rPr lang="en-US" dirty="0" smtClean="0"/>
              <a:t>on </a:t>
            </a:r>
            <a:r>
              <a:rPr lang="en-US" dirty="0"/>
              <a:t>the 23rd of </a:t>
            </a:r>
            <a:r>
              <a:rPr lang="en-US" dirty="0" smtClean="0"/>
              <a:t>February</a:t>
            </a:r>
          </a:p>
          <a:p>
            <a:endParaRPr lang="en-US" dirty="0" smtClean="0"/>
          </a:p>
          <a:p>
            <a:r>
              <a:rPr lang="en-US" dirty="0"/>
              <a:t>Six teams with the highest score will be invited to the Serbian Project Management Championship’s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809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95"/>
            <a:ext cx="9144000" cy="49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7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6911"/>
            <a:ext cx="4866105" cy="2808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58" y="1250599"/>
            <a:ext cx="3622842" cy="2325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106" y="1250599"/>
            <a:ext cx="4277894" cy="2824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57053"/>
            <a:ext cx="4866105" cy="28009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06" y="4075181"/>
            <a:ext cx="4277894" cy="27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95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325</Words>
  <Application>Microsoft Macintosh PowerPoint</Application>
  <PresentationFormat>On-screen Show (4:3)</PresentationFormat>
  <Paragraphs>49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10 years  IPMA YOUNG CREW</vt:lpstr>
      <vt:lpstr>Slide 3</vt:lpstr>
      <vt:lpstr>What is PMC?</vt:lpstr>
      <vt:lpstr>What is THE IDEA?</vt:lpstr>
      <vt:lpstr>Schedule and timing</vt:lpstr>
      <vt:lpstr>Qualification day – 21st February </vt:lpstr>
      <vt:lpstr>Slide 8</vt:lpstr>
      <vt:lpstr>Slide 9</vt:lpstr>
      <vt:lpstr>Final – 28th February </vt:lpstr>
      <vt:lpstr>Slide 11</vt:lpstr>
      <vt:lpstr>Slide 12</vt:lpstr>
      <vt:lpstr>Slide 13</vt:lpstr>
      <vt:lpstr>Why students should participate?</vt:lpstr>
      <vt:lpstr>Getting involved?</vt:lpstr>
      <vt:lpstr>  http://www.become.pm/projectmanagementchampionships/</vt:lpstr>
      <vt:lpstr>Slide 17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Dragan Bjelica</dc:creator>
  <cp:lastModifiedBy>Lidija</cp:lastModifiedBy>
  <cp:revision>33</cp:revision>
  <dcterms:created xsi:type="dcterms:W3CDTF">2014-10-08T20:58:35Z</dcterms:created>
  <dcterms:modified xsi:type="dcterms:W3CDTF">2015-12-10T11:14:37Z</dcterms:modified>
</cp:coreProperties>
</file>